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2000"/>
  <p:notesSz cx="6858000" cy="9144000"/>
  <p:embeddedFontLs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628290-618A-4915-97FF-6C41E5B247ED}">
  <a:tblStyle styleId="{3B628290-618A-4915-97FF-6C41E5B247ED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F0E7"/>
          </a:solidFill>
        </a:fill>
      </a:tcStyle>
    </a:wholeTbl>
    <a:band1H>
      <a:tcTxStyle/>
      <a:tcStyle>
        <a:fill>
          <a:solidFill>
            <a:srgbClr val="FBDFCB"/>
          </a:solidFill>
        </a:fill>
      </a:tcStyle>
    </a:band1H>
    <a:band2H>
      <a:tcTxStyle/>
    </a:band2H>
    <a:band1V>
      <a:tcTxStyle/>
      <a:tcStyle>
        <a:fill>
          <a:solidFill>
            <a:srgbClr val="FBDFCB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UNDERSTANDING NUTRITION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Chapter 5: Carbohydrates (CHO)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2231136" y="12866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ALTERNATIVE NUTRITIVE SWEETENERS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2231136" y="1317390"/>
            <a:ext cx="7729728" cy="5292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Added to a food to sweeten it but provide fewer kilocalories than sugars.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Substitutes for sugars in foods and some other items such as “sugar-free” chewing gum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What are </a:t>
            </a:r>
            <a:r>
              <a:rPr i="1" lang="en-US" sz="3000">
                <a:latin typeface="Arial"/>
                <a:ea typeface="Arial"/>
                <a:cs typeface="Arial"/>
                <a:sym typeface="Arial"/>
              </a:rPr>
              <a:t>sugar alcohols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Alternative nutritive sweeteners: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Sorbitol, xylitol, and mannitol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Poorly absorbed and may cause diarrhea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Supply 2 kcal/g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Do not contribute to dental cavities.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2231136" y="106919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NONNUTRITIVE SWEETENERS</a:t>
            </a:r>
            <a:r>
              <a:rPr lang="en-US" sz="1000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2231136" y="2756262"/>
            <a:ext cx="7729728" cy="3853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Synthetic compounds that sweeten foods while providing little or no kilocalories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High-intensity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sweeteners are extremely sweet compared to the same amount of sucrose.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231136" y="20704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POLYSACCHARIDES (COMPLEX CARBOHYDRATES)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231136" y="1593670"/>
            <a:ext cx="7729728" cy="489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Polysaccharides </a:t>
            </a:r>
            <a:r>
              <a:rPr lang="en-US" sz="2800"/>
              <a:t>are complex carbohydrates.</a:t>
            </a:r>
            <a:endParaRPr b="1" sz="2800"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Contain </a:t>
            </a:r>
            <a:r>
              <a:rPr lang="en-US" sz="2800" u="sng"/>
              <a:t>&gt;</a:t>
            </a:r>
            <a:r>
              <a:rPr lang="en-US" sz="2800"/>
              <a:t>10 monosaccharides bonded together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Storage form of energy in plants and animals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Structural component in the stems and leaves of plants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Common dietary polysaccharides contain hundreds of </a:t>
            </a:r>
            <a:r>
              <a:rPr b="1" lang="en-US" sz="2800"/>
              <a:t>glucose</a:t>
            </a:r>
            <a:r>
              <a:rPr lang="en-US" sz="2800"/>
              <a:t> molecules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Some of these polysaccharides are not digestible by humans.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165822" y="15479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STARCH AND GLYCOGEN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1581912" y="1580607"/>
            <a:ext cx="4271771" cy="5107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90"/>
              <a:buChar char="•"/>
            </a:pPr>
            <a:r>
              <a:rPr b="1" lang="en-US" sz="2590"/>
              <a:t>Starch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60000"/>
              </a:buClr>
              <a:buSzPts val="2202"/>
              <a:buChar char="•"/>
            </a:pPr>
            <a:r>
              <a:rPr lang="en-US" sz="2590"/>
              <a:t>Storage form of carbohydrate (glucose) in plants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60000"/>
              </a:buClr>
              <a:buSzPts val="2202"/>
              <a:buChar char="•"/>
            </a:pPr>
            <a:r>
              <a:rPr lang="en-US" sz="2590"/>
              <a:t>Mainly in seeds, roots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90"/>
              <a:buChar char="•"/>
            </a:pPr>
            <a:r>
              <a:rPr b="1" lang="en-US" sz="2590"/>
              <a:t>Glycogen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60000"/>
              </a:buClr>
              <a:buSzPts val="2202"/>
              <a:buChar char="•"/>
            </a:pPr>
            <a:r>
              <a:rPr lang="en-US" sz="2590"/>
              <a:t>Storage form of carbohydrate (glucose) in humans and other animals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60000"/>
              </a:buClr>
              <a:buSzPts val="2202"/>
              <a:buChar char="•"/>
            </a:pPr>
            <a:r>
              <a:rPr lang="en-US" sz="2590"/>
              <a:t>Stored primarily in </a:t>
            </a:r>
            <a:r>
              <a:rPr i="1" lang="en-US" sz="2590"/>
              <a:t>liver</a:t>
            </a:r>
            <a:r>
              <a:rPr lang="en-US" sz="2590"/>
              <a:t> and </a:t>
            </a:r>
            <a:r>
              <a:rPr i="1" lang="en-US" sz="2590"/>
              <a:t>muscles</a:t>
            </a:r>
            <a:endParaRPr/>
          </a:p>
          <a:p>
            <a:pPr indent="-122872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  <p:pic>
        <p:nvPicPr>
          <p:cNvPr descr="Chemical structures of starch and glycogen" id="174" name="Google Shape;174;p2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464" y="1383415"/>
            <a:ext cx="3703086" cy="530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2126633" y="38992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DIETARY FIBER (“FIBER”)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2231136" y="2011680"/>
            <a:ext cx="7729728" cy="458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Most forms of dietary fiber are complex carbohydrates that humans cannot digest.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Two types: Insoluble and soluble </a:t>
            </a:r>
            <a:endParaRPr/>
          </a:p>
          <a:p>
            <a:pPr indent="-57150" lvl="0" marL="57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Insoluble</a:t>
            </a:r>
            <a:r>
              <a:rPr lang="en-US" sz="2800"/>
              <a:t> forms include: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Cellulose, hemicelluloses</a:t>
            </a:r>
            <a:endParaRPr/>
          </a:p>
          <a:p>
            <a:pPr indent="-57150" lvl="0" marL="57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Soluble</a:t>
            </a:r>
            <a:r>
              <a:rPr lang="en-US" sz="2800"/>
              <a:t> forms include: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Pectins, gums, mucilages, and some hemicelluloses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319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218074" y="14173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WHAT’S A WHOLE GRAIN?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1581912" y="1645919"/>
            <a:ext cx="4271771" cy="4976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The intact, ground, cracked, or flaked seeds of cereal grains</a:t>
            </a:r>
            <a:endParaRPr sz="3000" u="sng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To be labeled “whole grain,” the food must contain: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000000"/>
                </a:solidFill>
              </a:rPr>
              <a:t>Fiber-rich </a:t>
            </a:r>
            <a:r>
              <a:rPr lang="en-US" sz="2600" u="sng">
                <a:solidFill>
                  <a:srgbClr val="000000"/>
                </a:solidFill>
              </a:rPr>
              <a:t>bran</a:t>
            </a:r>
            <a:r>
              <a:rPr lang="en-US" sz="2600">
                <a:solidFill>
                  <a:srgbClr val="000000"/>
                </a:solidFill>
              </a:rPr>
              <a:t>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000000"/>
                </a:solidFill>
              </a:rPr>
              <a:t>Starchy </a:t>
            </a:r>
            <a:r>
              <a:rPr lang="en-US" sz="2600" u="sng">
                <a:solidFill>
                  <a:srgbClr val="000000"/>
                </a:solidFill>
              </a:rPr>
              <a:t>endosperm</a:t>
            </a:r>
            <a:r>
              <a:rPr lang="en-US" sz="2600">
                <a:solidFill>
                  <a:srgbClr val="000000"/>
                </a:solidFill>
              </a:rPr>
              <a:t>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000000"/>
                </a:solidFill>
              </a:rPr>
              <a:t>Oily </a:t>
            </a:r>
            <a:r>
              <a:rPr lang="en-US" sz="2600" u="sng">
                <a:solidFill>
                  <a:srgbClr val="000000"/>
                </a:solidFill>
              </a:rPr>
              <a:t>germ</a:t>
            </a:r>
            <a:endParaRPr/>
          </a:p>
        </p:txBody>
      </p:sp>
      <p:pic>
        <p:nvPicPr>
          <p:cNvPr descr="List of ingredients from a package of whole-grain bread" id="192" name="Google Shape;192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6101" y="1645919"/>
            <a:ext cx="4021701" cy="478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2231136" y="14173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FIBER AND HEALTH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231136" y="1515292"/>
            <a:ext cx="7729728" cy="4885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Fiber and the Digestive Tract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Some forms of fiber swell in large intestine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Softer stools and more regular bowel movements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May help prevent or relieve constipation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High-fiber diet may reduce risks of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Obesity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Type 2 diabetes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Certain intestinal tract disorders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Heart disease and stroke</a:t>
            </a:r>
            <a:endParaRPr i="1" sz="28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314" y="0"/>
            <a:ext cx="63363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2231136" y="76875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CARBOHYDRATE DIGESTION, ABSORPTION, AND ELIMINATION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2231136" y="2416629"/>
            <a:ext cx="7729728" cy="3722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Mouth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— salivary amylase digests some starch</a:t>
            </a:r>
            <a:endParaRPr/>
          </a:p>
          <a:p>
            <a:pPr indent="-228600" lvl="0" marL="2286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Stomach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— acid inactivates salivary amylase</a:t>
            </a:r>
            <a:endParaRPr/>
          </a:p>
          <a:p>
            <a:pPr indent="-228600" lvl="0" marL="2286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Small intestine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— main site for carbohydrate digestion and absorption</a:t>
            </a:r>
            <a:endParaRPr/>
          </a:p>
          <a:p>
            <a:pPr indent="-228600" lvl="1" marL="4572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Pancreatic amylase</a:t>
            </a:r>
            <a:endParaRPr/>
          </a:p>
          <a:p>
            <a:pPr indent="-228600" lvl="1" marL="4572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Maltase </a:t>
            </a:r>
            <a:endParaRPr/>
          </a:p>
          <a:p>
            <a:pPr indent="-228600" lvl="1" marL="4572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Sucrase</a:t>
            </a:r>
            <a:endParaRPr/>
          </a:p>
          <a:p>
            <a:pPr indent="-228600" lvl="1" marL="4572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Lactase 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WHAT ARE THEY?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Major source of energy for the body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Include both starches and sugars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Grouped into simple or complex forms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231136" y="1280160"/>
            <a:ext cx="7729728" cy="4459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Liver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— receives absorbed glucose, fructose, and galactose from the small intestine</a:t>
            </a:r>
            <a:endParaRPr/>
          </a:p>
          <a:p>
            <a:pPr indent="-228600" lvl="0" marL="2286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Large Intestine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— some soluble fiber and undigested carbohydrates are fermented </a:t>
            </a:r>
            <a:endParaRPr/>
          </a:p>
          <a:p>
            <a:pPr indent="-228600" lvl="0" marL="228600" rtl="0" algn="l">
              <a:lnSpc>
                <a:spcPct val="92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Rectum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— very little dietary carbohydrate eliminated in feces</a:t>
            </a:r>
            <a:endParaRPr i="1"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2231136" y="18092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MAINTAINING BLOOD GLUCOSE LEVELS</a:t>
            </a:r>
            <a:endParaRPr/>
          </a:p>
        </p:txBody>
      </p:sp>
      <p:pic>
        <p:nvPicPr>
          <p:cNvPr descr="Chart indicating rise and fall of blood glucose level after meals and over a period of fasting" id="220" name="Google Shape;22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69" y="1562389"/>
            <a:ext cx="11748910" cy="494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166" y="9940"/>
            <a:ext cx="9129577" cy="684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628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2231136" y="3265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INSULIN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2231136" y="1907177"/>
            <a:ext cx="7729728" cy="4454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>
                <a:latin typeface="Arial"/>
                <a:ea typeface="Arial"/>
                <a:cs typeface="Arial"/>
                <a:sym typeface="Arial"/>
              </a:rPr>
              <a:t>Insulin is a hormone made by and released from the pancreas (beta cells):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Helps glucose enter most cells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Enhances production and storage of: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Fat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Glycogen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Decreases hunger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2231136" y="25929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WHAT HAPPENS WHEN YOU DON’T EAT?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2231136" y="1724297"/>
            <a:ext cx="7729728" cy="4807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When blood glucose decreases, the pancreas releases </a:t>
            </a:r>
            <a:r>
              <a:rPr b="1" lang="en-US" sz="2800"/>
              <a:t>glucagon</a:t>
            </a:r>
            <a:r>
              <a:rPr lang="en-US" sz="2800"/>
              <a:t>, a hormone that is made by alpha cells.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Glucagon stimulates: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Glycogenolysis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Glycogen breakdown-- releasing glucose into the blood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Lypolysis</a:t>
            </a:r>
            <a:endParaRPr sz="2800">
              <a:solidFill>
                <a:srgbClr val="0F1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Breakdown of triglycerides (fat) for energy 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2178884" y="14173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GLUCOSE FOR ENERGY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1503535" y="1802674"/>
            <a:ext cx="8228294" cy="3936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Cells use oxygen to release energy stored in glucose’s chemical bonds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Carbon dioxide and water are formed in the process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Energy</a:t>
            </a:r>
            <a:r>
              <a:rPr lang="en-US" sz="2800"/>
              <a:t> is released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Simple chemical reaction" id="249" name="Google Shape;249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522" y="4336868"/>
            <a:ext cx="7024451" cy="237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2231136" y="2331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KETONE BODIES AND KETOACIDOSIS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2231136" y="1567544"/>
            <a:ext cx="7729728" cy="51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en-US" sz="2590"/>
              <a:t>Ketone bodies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Form as a result of incomplete fat breakdown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Fasting or starving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Low-carbohydrate, high-protein diet (e.g., Atkins diet)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Can be used by certain cells for energy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en-US" sz="2590"/>
              <a:t>Ketoacidosis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Condition that occurs with very high blood ketone bodies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pH of blood becomes acidic.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Poorly controlled type-1 diabetes</a:t>
            </a:r>
            <a:endParaRPr sz="2590">
              <a:solidFill>
                <a:srgbClr val="0F1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90"/>
              <a:buChar char="•"/>
            </a:pPr>
            <a:r>
              <a:rPr lang="en-US" sz="259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Unconsciousness and death may occur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2218073" y="27236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CARBOHYDRATE CONSUMPTION PATTERNS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1581912" y="1580606"/>
            <a:ext cx="4271771" cy="4159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In 2015, average American diet supplied:</a:t>
            </a:r>
            <a:endParaRPr/>
          </a:p>
          <a:p>
            <a:pPr indent="-347472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approximately 18% of total kcal (approximately 22 tsp) from added (refined) sugars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According to MyPlate, added sugars are empty calories.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Pie chart&#10;&#10;Pie chart indicating average percentages of macronutrient intakes for Americans (one day, 2013-2014). Fat intake was 36.1% of total kcal; protein intake was 15.6% of total kcal; complex carbohydrate intake was 26.8% of total kcal;  and added sugars intake was 21.5% of total kcal." id="262" name="Google Shape;262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7538" l="0" r="0" t="0"/>
          <a:stretch/>
        </p:blipFill>
        <p:spPr>
          <a:xfrm>
            <a:off x="6082937" y="1729013"/>
            <a:ext cx="3698336" cy="465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REDUCING YOUR INTAKE OF REFINED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CARBOHYDRATES</a:t>
            </a:r>
            <a:endParaRPr/>
          </a:p>
        </p:txBody>
      </p:sp>
      <p:graphicFrame>
        <p:nvGraphicFramePr>
          <p:cNvPr id="268" name="Google Shape;268;p43"/>
          <p:cNvGraphicFramePr/>
          <p:nvPr/>
        </p:nvGraphicFramePr>
        <p:xfrm>
          <a:off x="1981200" y="24163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{3B628290-618A-4915-97FF-6C41E5B247ED}</a:tableStyleId>
              </a:tblPr>
              <a:tblGrid>
                <a:gridCol w="4937750"/>
                <a:gridCol w="3291850"/>
              </a:tblGrid>
              <a:tr h="91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Sources of Refined Carbohydrates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Substitutes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Sugar-sweetened soft drinks	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🡢</a:t>
                      </a:r>
                      <a:endParaRPr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Plain water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Cookies							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🡢</a:t>
                      </a:r>
                      <a:endParaRPr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Whole grains and nuts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Candy								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🡢</a:t>
                      </a:r>
                      <a:endParaRPr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Fresh fruit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Chips								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🡢</a:t>
                      </a:r>
                      <a:endParaRPr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Raw vegetables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56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TIPS FOR REDUCING ADDED SUGAR INTAKES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2231136" y="2390503"/>
            <a:ext cx="7729728" cy="416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Substitute</a:t>
            </a:r>
            <a:r>
              <a:rPr lang="en-US" sz="2800"/>
              <a:t>:</a:t>
            </a:r>
            <a:endParaRPr/>
          </a:p>
          <a:p>
            <a:pPr indent="-34747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800"/>
              <a:buChar char="•"/>
            </a:pPr>
            <a:r>
              <a:rPr lang="en-US" sz="2800"/>
              <a:t>Fresh fruit, raw vegetables, or unsalted nuts and seeds for sweet or salty snacks; </a:t>
            </a:r>
            <a:endParaRPr/>
          </a:p>
          <a:p>
            <a:pPr indent="-34747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800"/>
              <a:buChar char="•"/>
            </a:pPr>
            <a:r>
              <a:rPr lang="en-US" sz="2800"/>
              <a:t>Unsweetened yogurt or yogurt with bits of fresh fruit and/or chopped nuts for sweetened yogurts; and</a:t>
            </a:r>
            <a:endParaRPr/>
          </a:p>
          <a:p>
            <a:pPr indent="-34747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800"/>
              <a:buChar char="•"/>
            </a:pPr>
            <a:r>
              <a:rPr lang="en-US" sz="2800"/>
              <a:t>Plain water or with water that has lemon or lime juice added to it for soft drinks.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2218073" y="220109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NUTRITION FACTS PANELS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1581912" y="1580605"/>
            <a:ext cx="4271771" cy="5042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The </a:t>
            </a:r>
            <a:r>
              <a:rPr i="1" lang="en-US" sz="2800"/>
              <a:t>original</a:t>
            </a:r>
            <a:r>
              <a:rPr lang="en-US" sz="2800"/>
              <a:t> Nutrition Facts panel has information about total carbohydrate, sugar, and dietary fiber contents in a serving of food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The </a:t>
            </a:r>
            <a:r>
              <a:rPr i="1" lang="en-US" sz="2800"/>
              <a:t>new</a:t>
            </a:r>
            <a:r>
              <a:rPr lang="en-US" sz="2800"/>
              <a:t> Nutrition Facts panel, which is shown here, includes information about added sugars content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Side of a package with new Nutrition Facts panel" id="281" name="Google Shape;281;p4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644" l="0" r="0" t="0"/>
          <a:stretch/>
        </p:blipFill>
        <p:spPr>
          <a:xfrm>
            <a:off x="6557554" y="1448433"/>
            <a:ext cx="2305404" cy="528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2231136" y="36380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ARE CARBOHYDRATES FATTENING?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2231136" y="1698172"/>
            <a:ext cx="7729728" cy="4767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Possibly, likely to depend on the type and amount of carbohydrate</a:t>
            </a:r>
            <a:endParaRPr/>
          </a:p>
          <a:p>
            <a:pPr indent="-347472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Foods that contain high amounts of refined carbohydrates (added sugars, including high-fructose corn syrup, and refined starches) </a:t>
            </a:r>
            <a:endParaRPr/>
          </a:p>
          <a:p>
            <a:pPr indent="-347472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Do not satisfy hunger as much as fatty foods or protein-rich foods </a:t>
            </a:r>
            <a:endParaRPr/>
          </a:p>
          <a:p>
            <a:pPr indent="-347472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Popular snack foods often combine refined carbohydrates with fats, making them very tasty.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2231136" y="1515290"/>
            <a:ext cx="7729728" cy="422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Metabolic factors</a:t>
            </a:r>
            <a:endParaRPr/>
          </a:p>
          <a:p>
            <a:pPr indent="-347472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Excess carbohydrates are more likely to be burned for energy than fat, so the “carbs” spare stored body fat. </a:t>
            </a:r>
            <a:endParaRPr/>
          </a:p>
          <a:p>
            <a:pPr indent="-57150" lvl="0" marL="571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Dietary factors</a:t>
            </a:r>
            <a:endParaRPr/>
          </a:p>
          <a:p>
            <a:pPr indent="-347472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Americans consume more food energy than they need.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2231136" y="376864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SUGAR-SWEETENED BEVERAGES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2231136" y="1737360"/>
            <a:ext cx="7729728" cy="4284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Added sugar consumption associated with body weight: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Sugar-sweetened foods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Sugar-sweetened soft drinks are one of the major sources of added sugars in American diets.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Risks of obesity, type 2 diabetes, heart disease, and stroke are associated with sugar-sweetened soft drink consumption.</a:t>
            </a:r>
            <a:endParaRPr b="1" sz="28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2231136" y="2331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NONALCOHOLIC FATTY LIVER DISEASE (NAFLD)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2231136" y="1658983"/>
            <a:ext cx="7729728" cy="4885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Fat builds up in liver cells, causing inflammation that damages or destroys the cells.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Cirrhosis</a:t>
            </a:r>
            <a:r>
              <a:rPr lang="en-US" sz="2800"/>
              <a:t> of the liver: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Can lead to liver failure and need for liver transplant 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Obese people and people with diabetes are at risk of NAFLD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Prevention/treatment: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Losing excess weight,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Eating a healthy diet, and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Avoiding alcohol.</a:t>
            </a:r>
            <a:endParaRPr sz="24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92" y="1018902"/>
            <a:ext cx="9867408" cy="516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2231136" y="24623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WHAT IS DIABETES?</a:t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2231136" y="1528354"/>
            <a:ext cx="7729728" cy="4976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1" lang="en-US" sz="2600"/>
              <a:t>Diabetes mellitus (“diabetes”)</a:t>
            </a:r>
            <a:r>
              <a:rPr lang="en-US" sz="2600"/>
              <a:t>:  Group of serious chronic diseases characterized by abnormal glucose, fat, and protein metabolism</a:t>
            </a:r>
            <a:endParaRPr/>
          </a:p>
          <a:p>
            <a:pPr indent="-228600" lvl="1" marL="4572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Primary sign is </a:t>
            </a:r>
            <a:r>
              <a:rPr lang="en-US" sz="2200" u="sng"/>
              <a:t>hyperglycemia</a:t>
            </a:r>
            <a:r>
              <a:rPr lang="en-US" sz="2200"/>
              <a:t>.</a:t>
            </a:r>
            <a:endParaRPr/>
          </a:p>
          <a:p>
            <a:pPr indent="-114300" lvl="0" marL="1143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b="1" lang="en-US" sz="2600"/>
              <a:t>Two major types </a:t>
            </a:r>
            <a:endParaRPr/>
          </a:p>
          <a:p>
            <a:pPr indent="-228600" lvl="1" marL="4572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Type 1 diabetes</a:t>
            </a:r>
            <a:endParaRPr/>
          </a:p>
          <a:p>
            <a:pPr indent="-228600" lvl="2" marL="6858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Autoimmune disease</a:t>
            </a:r>
            <a:endParaRPr/>
          </a:p>
          <a:p>
            <a:pPr indent="-228600" lvl="2" marL="6858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Beta cells stop making insulin</a:t>
            </a:r>
            <a:endParaRPr/>
          </a:p>
          <a:p>
            <a:pPr indent="-228600" lvl="2" marL="6858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Source of insulin (usually injections) is required.</a:t>
            </a:r>
            <a:endParaRPr/>
          </a:p>
          <a:p>
            <a:pPr indent="-228600" lvl="1" marL="4572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Type 2 diabetes</a:t>
            </a:r>
            <a:endParaRPr/>
          </a:p>
          <a:p>
            <a:pPr indent="-228600" lvl="2" marL="6858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Most common type</a:t>
            </a:r>
            <a:endParaRPr/>
          </a:p>
          <a:p>
            <a:pPr indent="-228600" lvl="2" marL="685800" rtl="0" algn="l">
              <a:lnSpc>
                <a:spcPct val="82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Insulin resistant cells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636" y="2864757"/>
            <a:ext cx="3550455" cy="343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2231136" y="729560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RISK FACTORS FOR DIABETES</a:t>
            </a:r>
            <a:r>
              <a:rPr lang="en-US" sz="1000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2231136" y="2338250"/>
            <a:ext cx="7729728" cy="3814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Type 1 diabetes</a:t>
            </a:r>
            <a:r>
              <a:rPr lang="en-US" sz="2800"/>
              <a:t>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i="1" lang="en-US" sz="2800"/>
              <a:t>Autoimmune disease</a:t>
            </a:r>
            <a:r>
              <a:rPr lang="en-US" sz="2800"/>
              <a:t>, so genetic susceptibility and environmental factors may cause immune system to malfunction and destroy beta cells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No way to prevent type 1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RISK FACTORS FOR TYPE 2</a:t>
            </a:r>
            <a:endParaRPr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2231136" y="2638044"/>
            <a:ext cx="7729728" cy="3658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Sedentary lifestyles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Excess body fat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Close, genetically-related family member with the disease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Hispanic, Native American, Asian, African, or Pacific Islander ancestry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PLANTS MAKE CARBOHYDRATES</a:t>
            </a:r>
            <a:endParaRPr/>
          </a:p>
        </p:txBody>
      </p:sp>
      <p:sp>
        <p:nvSpPr>
          <p:cNvPr id="116" name="Google Shape;116;p18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Plants use the sun’s energy to combine carbon, oxygen, and hydrogen atoms to make carbohydrate (glucose).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Farm and corn plant" id="117" name="Google Shape;11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79" y="2312976"/>
            <a:ext cx="4894835" cy="423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2231136" y="25929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DIABETES DURING PREGNANCY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2231136" y="1815737"/>
            <a:ext cx="7729728" cy="458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75"/>
              <a:buChar char="•"/>
            </a:pPr>
            <a:r>
              <a:rPr lang="en-US" sz="2775"/>
              <a:t>Poorly-controlled diabetes can cause serious damage to both the pregnant woman and her fetus.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5"/>
              <a:buChar char="•"/>
            </a:pPr>
            <a:r>
              <a:rPr lang="en-US" sz="2405"/>
              <a:t>Pregnant women with diabetes have increased risk of: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Severe hypertension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Miscarriage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Premature birth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Stillbirth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Baby with birth defects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Too large newborn that has difficulty controlling its blood glucose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248194" y="953590"/>
            <a:ext cx="9712670" cy="47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Gestational diabetes </a:t>
            </a:r>
            <a:r>
              <a:rPr lang="en-US" sz="2800"/>
              <a:t>develops during pregnancy.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Usually develops after the 5th month of pregnancy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High risk pregnant women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Have family history of type 2 diabetes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Are overweight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Have high blood pressure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0" name="Google Shape;3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5749" y="2847806"/>
            <a:ext cx="4329974" cy="289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2231136" y="15479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CONTROLLING DIABETES</a:t>
            </a:r>
            <a:endParaRPr/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365760" y="1632858"/>
            <a:ext cx="9595104" cy="5068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Goal is maintenance of normal or near normal blood glucose levels.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Daily self-testing of blood glucose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Following a special diet, usually involves counting grams of carbohydrates.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Losing some excess body weight (fat) 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Obtaining regular physical activity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7" name="Google Shape;3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0536" y="4167052"/>
            <a:ext cx="37211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2165821" y="34335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CAN DIABETES BE PREVENTED?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855" y="274320"/>
            <a:ext cx="2275659" cy="287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2231136" y="207046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WHAT IS HYPOGLYCEMIA?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58"/>
          <p:cNvSpPr txBox="1"/>
          <p:nvPr>
            <p:ph idx="1" type="body"/>
          </p:nvPr>
        </p:nvSpPr>
        <p:spPr>
          <a:xfrm>
            <a:off x="2231136" y="1763486"/>
            <a:ext cx="7729728" cy="4637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75"/>
              <a:buChar char="•"/>
            </a:pPr>
            <a:r>
              <a:rPr b="1" lang="en-US" sz="2775"/>
              <a:t>Hypoglycemia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5"/>
              <a:buChar char="•"/>
            </a:pPr>
            <a:r>
              <a:rPr lang="en-US" sz="2405"/>
              <a:t>Abnormally low blood glucose levels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Fasting blood glucose: &lt; </a:t>
            </a:r>
            <a:r>
              <a:rPr i="1" lang="en-US" sz="2035"/>
              <a:t>70 mg/dl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5"/>
              <a:buChar char="•"/>
            </a:pPr>
            <a:r>
              <a:rPr lang="en-US" sz="2405"/>
              <a:t>Blood glucose level is too low to provide cells with adequate energy.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Seizures, loss of consciousness, and death can occur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5"/>
              <a:buChar char="•"/>
            </a:pPr>
            <a:r>
              <a:rPr lang="en-US" sz="2405"/>
              <a:t>People with diabetes are at risk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35"/>
              <a:buChar char="•"/>
            </a:pPr>
            <a:r>
              <a:rPr lang="en-US" sz="2035"/>
              <a:t>Having too much insulin in bloodstream increases the risk.</a:t>
            </a:r>
            <a:endParaRPr/>
          </a:p>
          <a:p>
            <a:pPr indent="-114300" lvl="0" marL="1143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775"/>
              <a:buChar char="•"/>
            </a:pPr>
            <a:r>
              <a:rPr lang="en-US" sz="2775"/>
              <a:t>Treatment involves ingestion of a source of sugar (15 grams).</a:t>
            </a:r>
            <a:endParaRPr sz="2775"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2231136" y="28542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LACTOSE INTOLERANCE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2231136" y="1815738"/>
            <a:ext cx="7729728" cy="4794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Inability to digest lactose because of inadequate lact</a:t>
            </a:r>
            <a:r>
              <a:rPr i="1" lang="en-US" sz="2800" u="sng"/>
              <a:t>ase</a:t>
            </a:r>
            <a:endParaRPr sz="2800"/>
          </a:p>
          <a:p>
            <a:pPr indent="-228600" lvl="1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Common condition, particularly in people of African, Asian, or Eastern European descent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Bacteria in the large intestine break down undigested lactose, resulting in:</a:t>
            </a:r>
            <a:endParaRPr/>
          </a:p>
          <a:p>
            <a:pPr indent="-228600" lvl="2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Intestinal cramps, bloating, gas, and diarrhea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2231136" y="1619794"/>
            <a:ext cx="7729728" cy="4911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Treatment generally involves: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Avoiding lactose</a:t>
            </a:r>
            <a:endParaRPr/>
          </a:p>
          <a:p>
            <a:pPr indent="-228600" lvl="1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Using dairy foods that have little or no lactose or have been pretreated with lactase</a:t>
            </a:r>
            <a:endParaRPr/>
          </a:p>
          <a:p>
            <a:pPr indent="-57150" lvl="0" marL="571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Some people can consume small amounts of foods that contain lactose</a:t>
            </a:r>
            <a:endParaRPr/>
          </a:p>
          <a:p>
            <a:pPr indent="-57150" lvl="0" marL="571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Note</a:t>
            </a:r>
            <a:r>
              <a:rPr lang="en-US" sz="2800"/>
              <a:t>: Lactose intolerance is not the same as milk allergy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2231136" y="246235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DOES SUGAR CAUSE HYPERACTIVITY?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532964" y="1971839"/>
            <a:ext cx="5123253" cy="4324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Despite popular belief: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Results of scientific studies </a:t>
            </a:r>
            <a:r>
              <a:rPr b="1" lang="en-US" sz="2800" u="sng"/>
              <a:t>do not</a:t>
            </a:r>
            <a:r>
              <a:rPr b="1" lang="en-US" sz="2800"/>
              <a:t> </a:t>
            </a:r>
            <a:r>
              <a:rPr lang="en-US" sz="2800"/>
              <a:t>indicate that eating sugar or sugary foods increases children’s physical activity level, causes ADHD, or has other negative behavioral effects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7" name="Google Shape;3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5850" y="2250992"/>
            <a:ext cx="4082687" cy="274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2231136" y="666206"/>
            <a:ext cx="7729728" cy="5773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Fiber and Colorectal Cancer: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High-fiber diets may protect against colorectal cancer.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Fiber and Heart Health: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Diets rich in fiber, particularly soluble fiber, can promote </a:t>
            </a:r>
            <a:r>
              <a:rPr b="1" i="1" lang="en-US" sz="2600">
                <a:latin typeface="Arial"/>
                <a:ea typeface="Arial"/>
                <a:cs typeface="Arial"/>
                <a:sym typeface="Arial"/>
              </a:rPr>
              <a:t>cardiovascular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(heart &amp; blood vessels) health.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Soluble fiber can reduce blood cholesterol level.</a:t>
            </a:r>
            <a:endParaRPr/>
          </a:p>
          <a:p>
            <a:pPr indent="-228600" lvl="2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High-fiber foods generally have low energy contents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SUGARS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The simplest form of carbohydrate is a </a:t>
            </a:r>
            <a:r>
              <a:rPr b="1"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r>
              <a:rPr lang="en-US" sz="2800">
                <a:solidFill>
                  <a:srgbClr val="0F100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7471" lvl="2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60000"/>
              </a:buClr>
              <a:buSzPts val="2380"/>
              <a:buChar char="•"/>
            </a:pPr>
            <a:r>
              <a:rPr lang="en-US" sz="2800"/>
              <a:t>The simplest sugar is a </a:t>
            </a:r>
            <a:r>
              <a:rPr b="1" lang="en-US" sz="2800"/>
              <a:t>monosaccharide</a:t>
            </a:r>
            <a:r>
              <a:rPr lang="en-US" sz="2800"/>
              <a:t> – it is the basic chemical unit of carbohydrates.</a:t>
            </a:r>
            <a:endParaRPr/>
          </a:p>
          <a:p>
            <a:pPr indent="-347471" lvl="2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B60000"/>
              </a:buClr>
              <a:buSzPts val="2380"/>
              <a:buChar char="•"/>
            </a:pPr>
            <a:r>
              <a:rPr lang="en-US" sz="2800"/>
              <a:t>A </a:t>
            </a:r>
            <a:r>
              <a:rPr b="1" lang="en-US" sz="2800"/>
              <a:t>disaccharide</a:t>
            </a:r>
            <a:r>
              <a:rPr lang="en-US" sz="2800"/>
              <a:t> is a sugar comprised of two monosaccharides.</a:t>
            </a:r>
            <a:endParaRPr sz="2800">
              <a:solidFill>
                <a:srgbClr val="0F10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270325" y="193983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MONOSACCHARIDES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581912" y="1541417"/>
            <a:ext cx="4271771" cy="506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75"/>
              <a:buChar char="•"/>
            </a:pPr>
            <a:r>
              <a:rPr b="1" lang="en-US" sz="2775"/>
              <a:t>Glucose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044"/>
              <a:buChar char="•"/>
            </a:pPr>
            <a:r>
              <a:rPr lang="en-US" sz="2405"/>
              <a:t>Primary energy source for cells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044"/>
              <a:buChar char="•"/>
            </a:pPr>
            <a:r>
              <a:rPr lang="en-US" sz="2405"/>
              <a:t>Also referred to as “dextrose” or “blood sugar”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75"/>
              <a:buChar char="•"/>
            </a:pPr>
            <a:r>
              <a:rPr b="1" lang="en-US" sz="2775"/>
              <a:t>Fructose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044"/>
              <a:buChar char="•"/>
            </a:pPr>
            <a:r>
              <a:rPr lang="en-US" sz="2405"/>
              <a:t>“Fruit sugar” or “levulose”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75"/>
              <a:buChar char="•"/>
            </a:pPr>
            <a:r>
              <a:rPr b="1" lang="en-US" sz="2775"/>
              <a:t>Galactose</a:t>
            </a:r>
            <a:endParaRPr/>
          </a:p>
          <a:p>
            <a:pPr indent="-347472" lvl="2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60000"/>
              </a:buClr>
              <a:buSzPts val="2044"/>
              <a:buChar char="•"/>
            </a:pPr>
            <a:r>
              <a:rPr lang="en-US" sz="2405"/>
              <a:t>Part of “milk sugar” (</a:t>
            </a:r>
            <a:r>
              <a:rPr b="1" lang="en-US" sz="2405"/>
              <a:t>lactose</a:t>
            </a:r>
            <a:r>
              <a:rPr lang="en-US" sz="2405"/>
              <a:t>)</a:t>
            </a:r>
            <a:endParaRPr/>
          </a:p>
          <a:p>
            <a:pPr indent="-122872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  <p:pic>
        <p:nvPicPr>
          <p:cNvPr descr="Chemical structures of glucose, fructose, and galactose" id="130" name="Google Shape;130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5852" y="1541417"/>
            <a:ext cx="4200145" cy="523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196302" y="2331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DISACCHARIDES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1581912" y="1907177"/>
            <a:ext cx="4271771" cy="4754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373" r="0" t="-13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descr="Chemical structures of maltose, sucrose, and lactose" id="137" name="Google Shape;137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2769" y="1645919"/>
            <a:ext cx="4413261" cy="487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231136" y="23317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SUCROSE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231136" y="1567544"/>
            <a:ext cx="7729728" cy="512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/>
              <a:t>Table sugar (sucrose)</a:t>
            </a:r>
            <a:r>
              <a:rPr lang="en-US" sz="2800"/>
              <a:t>	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Made from refining sugar cane or sugar beets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Refinement strips away small amounts of vitamins and minerals naturally present in cane &amp; beets.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 tablespoon of table sugar is almost 100% sucrose.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Occurs naturally in honey, maple syrup, carrots, and sweet fruits such as pineapples.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NUTRITIVE SWEETENERS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2231136" y="2246811"/>
            <a:ext cx="7729728" cy="44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Nutritive sweeteners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Contribute energy to foods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Provide 4 kcal/g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Added sugars</a:t>
            </a:r>
            <a:endParaRPr/>
          </a:p>
          <a:p>
            <a:pPr indent="-228600" lvl="1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Nutritive sweeteners added during processing or preparation</a:t>
            </a:r>
            <a:endParaRPr/>
          </a:p>
          <a:p>
            <a:pPr indent="-228600" lvl="4" marL="1143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e.g., sucrose and high</a:t>
            </a:r>
            <a:r>
              <a:rPr lang="en-US" sz="2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fructose corn syrup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